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59" r:id="rId6"/>
    <p:sldId id="260" r:id="rId7"/>
    <p:sldId id="261" r:id="rId8"/>
    <p:sldId id="262" r:id="rId9"/>
    <p:sldId id="264" r:id="rId10"/>
    <p:sldId id="265" r:id="rId11"/>
    <p:sldId id="266" r:id="rId12"/>
    <p:sldId id="267" r:id="rId13"/>
    <p:sldId id="269" r:id="rId14"/>
    <p:sldId id="268" r:id="rId15"/>
    <p:sldId id="270" r:id="rId16"/>
    <p:sldId id="287" r:id="rId17"/>
    <p:sldId id="288" r:id="rId18"/>
    <p:sldId id="271" r:id="rId19"/>
    <p:sldId id="289" r:id="rId20"/>
    <p:sldId id="290" r:id="rId21"/>
    <p:sldId id="274" r:id="rId22"/>
    <p:sldId id="272" r:id="rId23"/>
    <p:sldId id="285" r:id="rId24"/>
    <p:sldId id="273" r:id="rId25"/>
    <p:sldId id="275" r:id="rId26"/>
    <p:sldId id="276" r:id="rId27"/>
    <p:sldId id="277" r:id="rId28"/>
    <p:sldId id="278" r:id="rId29"/>
    <p:sldId id="279" r:id="rId30"/>
    <p:sldId id="280" r:id="rId31"/>
    <p:sldId id="281" r:id="rId32"/>
    <p:sldId id="286" r:id="rId33"/>
    <p:sldId id="282" r:id="rId34"/>
    <p:sldId id="283" r:id="rId35"/>
    <p:sldId id="284"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59" autoAdjust="0"/>
    <p:restoredTop sz="94660"/>
  </p:normalViewPr>
  <p:slideViewPr>
    <p:cSldViewPr snapToGrid="0">
      <p:cViewPr varScale="1">
        <p:scale>
          <a:sx n="85" d="100"/>
          <a:sy n="85" d="100"/>
        </p:scale>
        <p:origin x="-78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118622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346144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1892AC-3C18-4A14-8291-4D3C6B19C69F}" type="slidenum">
              <a:rPr lang="en-IN" smtClean="0"/>
              <a:pPr/>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134685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416649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1892AC-3C18-4A14-8291-4D3C6B19C69F}" type="slidenum">
              <a:rPr lang="en-IN" smtClean="0"/>
              <a:pPr/>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064514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3496072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398690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46684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101236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95839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61429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403453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378317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396661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340616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83C66-47EB-43C7-918A-017498B8AE21}" type="datetimeFigureOut">
              <a:rPr lang="en-IN" smtClean="0"/>
              <a:pPr/>
              <a:t>30-07-2024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417153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8D83C66-47EB-43C7-918A-017498B8AE21}" type="datetimeFigureOut">
              <a:rPr lang="en-IN" smtClean="0"/>
              <a:pPr/>
              <a:t>30-07-2024</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41892AC-3C18-4A14-8291-4D3C6B19C69F}" type="slidenum">
              <a:rPr lang="en-IN" smtClean="0"/>
              <a:pPr/>
              <a:t>‹#›</a:t>
            </a:fld>
            <a:endParaRPr lang="en-IN"/>
          </a:p>
        </p:txBody>
      </p:sp>
    </p:spTree>
    <p:extLst>
      <p:ext uri="{BB962C8B-B14F-4D97-AF65-F5344CB8AC3E}">
        <p14:creationId xmlns:p14="http://schemas.microsoft.com/office/powerpoint/2010/main" xmlns="" val="713913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BWAT.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7A13E-2A48-16D2-E3C9-94A72660064E}"/>
              </a:ext>
            </a:extLst>
          </p:cNvPr>
          <p:cNvSpPr>
            <a:spLocks noGrp="1"/>
          </p:cNvSpPr>
          <p:nvPr>
            <p:ph type="ctrTitle"/>
          </p:nvPr>
        </p:nvSpPr>
        <p:spPr/>
        <p:txBody>
          <a:bodyPr/>
          <a:lstStyle/>
          <a:p>
            <a:r>
              <a:rPr lang="en-US" dirty="0"/>
              <a:t>Wound care</a:t>
            </a:r>
            <a:endParaRPr lang="en-IN" dirty="0"/>
          </a:p>
        </p:txBody>
      </p:sp>
      <p:sp>
        <p:nvSpPr>
          <p:cNvPr id="4" name="Subtitle 2">
            <a:extLst>
              <a:ext uri="{FF2B5EF4-FFF2-40B4-BE49-F238E27FC236}">
                <a16:creationId xmlns:lc="http://schemas.openxmlformats.org/drawingml/2006/lockedCanvas" xmlns="" xmlns:a16="http://schemas.microsoft.com/office/drawing/2014/main" id="{6DD40F1E-9AF7-EE39-A338-AF00B0F9FE6C}"/>
              </a:ext>
            </a:extLst>
          </p:cNvPr>
          <p:cNvSpPr>
            <a:spLocks noGrp="1"/>
          </p:cNvSpPr>
          <p:nvPr>
            <p:ph type="subTitle" idx="1"/>
          </p:nvPr>
        </p:nvSpPr>
        <p:spPr>
          <a:xfrm>
            <a:off x="1630208" y="5401849"/>
            <a:ext cx="8915399" cy="1126283"/>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Dr. </a:t>
            </a:r>
            <a:r>
              <a:rPr lang="en-US" dirty="0" err="1" smtClean="0"/>
              <a:t>Ashwini</a:t>
            </a:r>
            <a:r>
              <a:rPr lang="en-US" dirty="0" smtClean="0"/>
              <a:t> Kale</a:t>
            </a:r>
          </a:p>
          <a:p>
            <a:r>
              <a:rPr lang="en-US" dirty="0" smtClean="0"/>
              <a:t>Dept. Of </a:t>
            </a:r>
            <a:r>
              <a:rPr lang="en-IN" dirty="0" err="1" smtClean="0"/>
              <a:t>Neurophysiotherapy</a:t>
            </a:r>
            <a:endParaRPr lang="en-IN" dirty="0" smtClean="0"/>
          </a:p>
          <a:p>
            <a:r>
              <a:rPr lang="en-IN" dirty="0" smtClean="0"/>
              <a:t>MGM Institute Of Physiotherapy</a:t>
            </a:r>
          </a:p>
          <a:p>
            <a:r>
              <a:rPr lang="en-IN" dirty="0" err="1" smtClean="0"/>
              <a:t>Chh</a:t>
            </a:r>
            <a:r>
              <a:rPr lang="en-IN" dirty="0" smtClean="0"/>
              <a:t>. </a:t>
            </a:r>
            <a:r>
              <a:rPr lang="en-IN" dirty="0" err="1" smtClean="0"/>
              <a:t>Sambhajinagar</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3131268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A87448-A3EC-E0F5-31F7-032876F0BE5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C8436264-3531-629E-81AC-EE318FE201BD}"/>
              </a:ext>
            </a:extLst>
          </p:cNvPr>
          <p:cNvSpPr>
            <a:spLocks noGrp="1"/>
          </p:cNvSpPr>
          <p:nvPr>
            <p:ph idx="1"/>
          </p:nvPr>
        </p:nvSpPr>
        <p:spPr/>
        <p:txBody>
          <a:bodyPr>
            <a:normAutofit lnSpcReduction="10000"/>
          </a:bodyPr>
          <a:lstStyle/>
          <a:p>
            <a:r>
              <a:rPr lang="en-US" dirty="0"/>
              <a:t>The inflammatory phase involves a complex sequence of interactive and overlapping events, including vascular, cellular, hemostatic, and immune processes.</a:t>
            </a:r>
          </a:p>
          <a:p>
            <a:r>
              <a:rPr lang="en-US" b="1" dirty="0"/>
              <a:t>Humoral and neural mediators </a:t>
            </a:r>
            <a:r>
              <a:rPr lang="en-US" dirty="0"/>
              <a:t>act to control the inflammatory phase.</a:t>
            </a:r>
          </a:p>
          <a:p>
            <a:r>
              <a:rPr lang="en-US" dirty="0"/>
              <a:t> Evidence indicates that immediately after injury, platelets and neutrophils predominate and release a number of factors that amplify the platelet aggregation response, initiate a coagulation cascade, or act as chemo attractants for cells involved in the inflammatory phase.</a:t>
            </a:r>
          </a:p>
          <a:p>
            <a:r>
              <a:rPr lang="en-US" dirty="0"/>
              <a:t> Neutrophil infiltration ceases after a few days, and neutrophils are replaced by macrophages starting 2 days after injury.</a:t>
            </a:r>
          </a:p>
          <a:p>
            <a:r>
              <a:rPr lang="en-US" dirty="0"/>
              <a:t> This shift in cell type at the site of injury correlates with a shift from the inflammation phase to the proliferation phase of healing</a:t>
            </a:r>
            <a:endParaRPr lang="en-IN" dirty="0"/>
          </a:p>
        </p:txBody>
      </p:sp>
    </p:spTree>
    <p:extLst>
      <p:ext uri="{BB962C8B-B14F-4D97-AF65-F5344CB8AC3E}">
        <p14:creationId xmlns:p14="http://schemas.microsoft.com/office/powerpoint/2010/main" xmlns="" val="274620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4DE07-1D17-AEB2-977E-DE6113B1991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A832636D-C700-DF38-CD64-F2B6E6312B77}"/>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xmlns="" id="{42B86779-0E8C-E237-9FC5-1C6B281203E7}"/>
              </a:ext>
            </a:extLst>
          </p:cNvPr>
          <p:cNvPicPr>
            <a:picLocks noChangeAspect="1"/>
          </p:cNvPicPr>
          <p:nvPr/>
        </p:nvPicPr>
        <p:blipFill>
          <a:blip r:embed="rId2"/>
          <a:stretch>
            <a:fillRect/>
          </a:stretch>
        </p:blipFill>
        <p:spPr>
          <a:xfrm>
            <a:off x="3775796" y="502987"/>
            <a:ext cx="5691477" cy="5558809"/>
          </a:xfrm>
          <a:prstGeom prst="rect">
            <a:avLst/>
          </a:prstGeom>
        </p:spPr>
      </p:pic>
    </p:spTree>
    <p:extLst>
      <p:ext uri="{BB962C8B-B14F-4D97-AF65-F5344CB8AC3E}">
        <p14:creationId xmlns:p14="http://schemas.microsoft.com/office/powerpoint/2010/main" xmlns="" val="71876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74D7D-B15F-AEEC-872F-BBC18DE8D1D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7F1DA947-8C20-99D4-98E4-5338070570E0}"/>
              </a:ext>
            </a:extLst>
          </p:cNvPr>
          <p:cNvPicPr>
            <a:picLocks noGrp="1" noChangeAspect="1"/>
          </p:cNvPicPr>
          <p:nvPr>
            <p:ph idx="1"/>
          </p:nvPr>
        </p:nvPicPr>
        <p:blipFill>
          <a:blip r:embed="rId2"/>
          <a:stretch>
            <a:fillRect/>
          </a:stretch>
        </p:blipFill>
        <p:spPr>
          <a:xfrm>
            <a:off x="2817091" y="1034062"/>
            <a:ext cx="6903480" cy="4877788"/>
          </a:xfrm>
        </p:spPr>
      </p:pic>
    </p:spTree>
    <p:extLst>
      <p:ext uri="{BB962C8B-B14F-4D97-AF65-F5344CB8AC3E}">
        <p14:creationId xmlns:p14="http://schemas.microsoft.com/office/powerpoint/2010/main" xmlns="" val="108313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7EC958-C2F4-95BB-85BB-AAB52F730C5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2ED90130-6195-57FE-DAC3-1EA8F9B32677}"/>
              </a:ext>
            </a:extLst>
          </p:cNvPr>
          <p:cNvPicPr>
            <a:picLocks noGrp="1" noChangeAspect="1"/>
          </p:cNvPicPr>
          <p:nvPr>
            <p:ph idx="1"/>
          </p:nvPr>
        </p:nvPicPr>
        <p:blipFill>
          <a:blip r:embed="rId2"/>
          <a:stretch>
            <a:fillRect/>
          </a:stretch>
        </p:blipFill>
        <p:spPr>
          <a:xfrm>
            <a:off x="3121891" y="269166"/>
            <a:ext cx="5796220" cy="6319667"/>
          </a:xfrm>
        </p:spPr>
      </p:pic>
    </p:spTree>
    <p:extLst>
      <p:ext uri="{BB962C8B-B14F-4D97-AF65-F5344CB8AC3E}">
        <p14:creationId xmlns:p14="http://schemas.microsoft.com/office/powerpoint/2010/main" xmlns="" val="224495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737C7-6A30-D959-B5DC-E076E856DE5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28945B0E-F0FD-0E5C-2C2F-BC962204C55B}"/>
              </a:ext>
            </a:extLst>
          </p:cNvPr>
          <p:cNvSpPr>
            <a:spLocks noGrp="1"/>
          </p:cNvSpPr>
          <p:nvPr>
            <p:ph idx="1"/>
          </p:nvPr>
        </p:nvSpPr>
        <p:spPr/>
        <p:txBody>
          <a:bodyPr/>
          <a:lstStyle/>
          <a:p>
            <a:r>
              <a:rPr lang="en-US" b="1" u="sng" dirty="0"/>
              <a:t>Vascular response </a:t>
            </a:r>
          </a:p>
          <a:p>
            <a:pPr marL="0" indent="0">
              <a:buNone/>
            </a:pPr>
            <a:r>
              <a:rPr lang="en-US" dirty="0"/>
              <a:t>extravasation</a:t>
            </a:r>
          </a:p>
          <a:p>
            <a:pPr marL="0" indent="0">
              <a:buNone/>
            </a:pPr>
            <a:r>
              <a:rPr lang="en-IN" dirty="0"/>
              <a:t>Margination</a:t>
            </a:r>
          </a:p>
          <a:p>
            <a:pPr marL="0" indent="0">
              <a:buNone/>
            </a:pPr>
            <a:r>
              <a:rPr lang="en-IN" dirty="0" err="1"/>
              <a:t>Pavementing</a:t>
            </a:r>
            <a:endParaRPr lang="en-IN" dirty="0"/>
          </a:p>
          <a:p>
            <a:pPr marL="0" indent="0">
              <a:buNone/>
            </a:pPr>
            <a:r>
              <a:rPr lang="en-IN" dirty="0"/>
              <a:t>Diapedesis</a:t>
            </a:r>
          </a:p>
          <a:p>
            <a:pPr marL="0" indent="0">
              <a:buNone/>
            </a:pPr>
            <a:r>
              <a:rPr lang="en-IN" dirty="0" err="1"/>
              <a:t>Emmigration</a:t>
            </a:r>
            <a:endParaRPr lang="en-IN" dirty="0"/>
          </a:p>
          <a:p>
            <a:pPr marL="0" indent="0">
              <a:buNone/>
            </a:pPr>
            <a:endParaRPr lang="en-IN" dirty="0"/>
          </a:p>
        </p:txBody>
      </p:sp>
    </p:spTree>
    <p:extLst>
      <p:ext uri="{BB962C8B-B14F-4D97-AF65-F5344CB8AC3E}">
        <p14:creationId xmlns:p14="http://schemas.microsoft.com/office/powerpoint/2010/main" xmlns="" val="250814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E4386-5634-A940-734D-4F666ACFF6C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B0893A87-C82B-4DED-E6FB-B07295CB14AB}"/>
              </a:ext>
            </a:extLst>
          </p:cNvPr>
          <p:cNvPicPr>
            <a:picLocks noGrp="1" noChangeAspect="1"/>
          </p:cNvPicPr>
          <p:nvPr>
            <p:ph idx="1"/>
          </p:nvPr>
        </p:nvPicPr>
        <p:blipFill>
          <a:blip r:embed="rId2"/>
          <a:stretch>
            <a:fillRect/>
          </a:stretch>
        </p:blipFill>
        <p:spPr>
          <a:xfrm>
            <a:off x="2216727" y="451253"/>
            <a:ext cx="7786255" cy="5757210"/>
          </a:xfrm>
        </p:spPr>
      </p:pic>
    </p:spTree>
    <p:extLst>
      <p:ext uri="{BB962C8B-B14F-4D97-AF65-F5344CB8AC3E}">
        <p14:creationId xmlns:p14="http://schemas.microsoft.com/office/powerpoint/2010/main" xmlns="" val="417155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CFDCB-EEA7-AD6F-0133-31440A0FDAD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D6C3FBF2-E1FF-6658-1403-4EF53BA4E317}"/>
              </a:ext>
            </a:extLst>
          </p:cNvPr>
          <p:cNvSpPr>
            <a:spLocks noGrp="1"/>
          </p:cNvSpPr>
          <p:nvPr>
            <p:ph idx="1"/>
          </p:nvPr>
        </p:nvSpPr>
        <p:spPr/>
        <p:txBody>
          <a:bodyPr/>
          <a:lstStyle/>
          <a:p>
            <a:r>
              <a:rPr lang="en-US" dirty="0"/>
              <a:t>Transudate – start – less cells and less proteins</a:t>
            </a:r>
          </a:p>
          <a:p>
            <a:r>
              <a:rPr lang="en-US" dirty="0"/>
              <a:t>Exudate – end  - more</a:t>
            </a:r>
          </a:p>
          <a:p>
            <a:r>
              <a:rPr lang="en-US" dirty="0"/>
              <a:t>Suppurative exudate - pus </a:t>
            </a:r>
          </a:p>
        </p:txBody>
      </p:sp>
    </p:spTree>
    <p:extLst>
      <p:ext uri="{BB962C8B-B14F-4D97-AF65-F5344CB8AC3E}">
        <p14:creationId xmlns:p14="http://schemas.microsoft.com/office/powerpoint/2010/main" xmlns="" val="155419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0D5B64-1420-6301-5964-10EA82F2B7FD}"/>
              </a:ext>
            </a:extLst>
          </p:cNvPr>
          <p:cNvSpPr>
            <a:spLocks noGrp="1"/>
          </p:cNvSpPr>
          <p:nvPr>
            <p:ph idx="1"/>
          </p:nvPr>
        </p:nvSpPr>
        <p:spPr>
          <a:xfrm>
            <a:off x="2589212" y="207390"/>
            <a:ext cx="8915400" cy="5703832"/>
          </a:xfrm>
        </p:spPr>
        <p:txBody>
          <a:bodyPr>
            <a:normAutofit/>
          </a:bodyPr>
          <a:lstStyle/>
          <a:p>
            <a:r>
              <a:rPr lang="en-US" dirty="0"/>
              <a:t>Four mechanism involved- </a:t>
            </a:r>
          </a:p>
          <a:p>
            <a:r>
              <a:rPr lang="en-US" b="1" dirty="0"/>
              <a:t>first mechanism </a:t>
            </a:r>
            <a:r>
              <a:rPr lang="en-US" dirty="0"/>
              <a:t>is endothelial cell contraction, which leads to widening of intercellular junctions or gaps. This mechanism affects venules while sparing capillaries and arterioles. It is controlled by chemical mediators and is relatively short-lived, lasting for only 15 to 30 minutes.</a:t>
            </a:r>
          </a:p>
          <a:p>
            <a:r>
              <a:rPr lang="en-US" dirty="0"/>
              <a:t>The </a:t>
            </a:r>
            <a:r>
              <a:rPr lang="en-US" b="1" dirty="0"/>
              <a:t>second mechanism </a:t>
            </a:r>
            <a:r>
              <a:rPr lang="en-US" dirty="0"/>
              <a:t>is a result of direct endothelial injury and is an immediate, sustained response that potentially affects all levels of the microcirculation. This effect is often seen in severe burns or lytic bacterial infections and is associated with platelet adhesion and thrombosis or clot formation.</a:t>
            </a:r>
          </a:p>
          <a:p>
            <a:r>
              <a:rPr lang="en-US" dirty="0"/>
              <a:t>Leukocyte dependent endothelial injury is the </a:t>
            </a:r>
            <a:r>
              <a:rPr lang="en-US" b="1" dirty="0"/>
              <a:t>third mechanism</a:t>
            </a:r>
            <a:r>
              <a:rPr lang="en-US" dirty="0"/>
              <a:t>. Leukocytes bind to the area of injury and release various chemicals and enzymes that damage the endothelium, thus increasing permeability. </a:t>
            </a:r>
          </a:p>
          <a:p>
            <a:r>
              <a:rPr lang="en-US" dirty="0"/>
              <a:t>The </a:t>
            </a:r>
            <a:r>
              <a:rPr lang="en-US" b="1" dirty="0"/>
              <a:t>final mechanism </a:t>
            </a:r>
            <a:r>
              <a:rPr lang="en-US" dirty="0"/>
              <a:t>is leakage by regenerating capillaries that lack a differentiated endothelium and therefore do not have tight gaps. This may account for the edema characteristic of later healing inflammation </a:t>
            </a:r>
            <a:endParaRPr lang="en-IN" dirty="0"/>
          </a:p>
        </p:txBody>
      </p:sp>
    </p:spTree>
    <p:extLst>
      <p:ext uri="{BB962C8B-B14F-4D97-AF65-F5344CB8AC3E}">
        <p14:creationId xmlns:p14="http://schemas.microsoft.com/office/powerpoint/2010/main" xmlns="" val="3738518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DB2E3-FA96-ADC6-E17F-3594FC81281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1E81538B-CA4A-FF1C-CFDB-8764C8B7A410}"/>
              </a:ext>
            </a:extLst>
          </p:cNvPr>
          <p:cNvPicPr>
            <a:picLocks noGrp="1" noChangeAspect="1"/>
          </p:cNvPicPr>
          <p:nvPr>
            <p:ph idx="1"/>
          </p:nvPr>
        </p:nvPicPr>
        <p:blipFill>
          <a:blip r:embed="rId2"/>
          <a:stretch>
            <a:fillRect/>
          </a:stretch>
        </p:blipFill>
        <p:spPr>
          <a:xfrm>
            <a:off x="2928504" y="170206"/>
            <a:ext cx="6334991" cy="6822298"/>
          </a:xfrm>
        </p:spPr>
      </p:pic>
    </p:spTree>
    <p:extLst>
      <p:ext uri="{BB962C8B-B14F-4D97-AF65-F5344CB8AC3E}">
        <p14:creationId xmlns:p14="http://schemas.microsoft.com/office/powerpoint/2010/main" xmlns="" val="264478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D6C42-2533-5C72-E2EF-75E288B7FB2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B9620709-4B41-7F3F-4D9B-EE7EF43073F0}"/>
              </a:ext>
            </a:extLst>
          </p:cNvPr>
          <p:cNvSpPr>
            <a:spLocks noGrp="1"/>
          </p:cNvSpPr>
          <p:nvPr>
            <p:ph idx="1"/>
          </p:nvPr>
        </p:nvSpPr>
        <p:spPr/>
        <p:txBody>
          <a:bodyPr>
            <a:normAutofit/>
          </a:bodyPr>
          <a:lstStyle/>
          <a:p>
            <a:r>
              <a:rPr lang="en-US" b="1" u="sng" dirty="0"/>
              <a:t>Hemostatic response</a:t>
            </a:r>
          </a:p>
          <a:p>
            <a:pPr marL="0" indent="0">
              <a:buNone/>
            </a:pPr>
            <a:r>
              <a:rPr lang="en-IN" dirty="0"/>
              <a:t>Controls blood loss</a:t>
            </a:r>
          </a:p>
          <a:p>
            <a:pPr marL="0" indent="0">
              <a:buNone/>
            </a:pPr>
            <a:r>
              <a:rPr lang="en-IN" dirty="0"/>
              <a:t>After injury </a:t>
            </a:r>
            <a:r>
              <a:rPr lang="en-US" dirty="0"/>
              <a:t>platelets enter the area and bind to the exposed collagen, </a:t>
            </a:r>
            <a:r>
              <a:rPr lang="en-US" b="1" dirty="0"/>
              <a:t>releasing fibrin to stimulate clotting</a:t>
            </a:r>
            <a:r>
              <a:rPr lang="en-US" dirty="0"/>
              <a:t>. Platelets also release a regulatory protein known as </a:t>
            </a:r>
            <a:r>
              <a:rPr lang="en-US" b="1" dirty="0"/>
              <a:t>platelet derived growth factor </a:t>
            </a:r>
            <a:r>
              <a:rPr lang="en-US" dirty="0"/>
              <a:t>(PDGF), which is chemotactic and mitogenic to fibroblasts and may also be chemotactic to macrophages, monocytes, and neutrophils</a:t>
            </a:r>
            <a:endParaRPr lang="en-IN" dirty="0"/>
          </a:p>
          <a:p>
            <a:pPr marL="0" indent="0">
              <a:buNone/>
            </a:pPr>
            <a:endParaRPr lang="en-IN" dirty="0"/>
          </a:p>
          <a:p>
            <a:r>
              <a:rPr lang="en-IN" b="1" u="sng" dirty="0"/>
              <a:t>Cellular response</a:t>
            </a:r>
          </a:p>
          <a:p>
            <a:r>
              <a:rPr lang="en-IN" b="1" u="sng" dirty="0"/>
              <a:t>Immune </a:t>
            </a:r>
            <a:r>
              <a:rPr lang="en-IN" b="1" u="sng" dirty="0" err="1"/>
              <a:t>rsponse</a:t>
            </a:r>
            <a:endParaRPr lang="en-IN" b="1" u="sng" dirty="0"/>
          </a:p>
        </p:txBody>
      </p:sp>
    </p:spTree>
    <p:extLst>
      <p:ext uri="{BB962C8B-B14F-4D97-AF65-F5344CB8AC3E}">
        <p14:creationId xmlns:p14="http://schemas.microsoft.com/office/powerpoint/2010/main" xmlns="" val="354628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22C09-A045-9B7C-15CC-95838F80D494}"/>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FFEC7B58-EF82-AC65-6548-789994810EA8}"/>
              </a:ext>
            </a:extLst>
          </p:cNvPr>
          <p:cNvSpPr>
            <a:spLocks noGrp="1"/>
          </p:cNvSpPr>
          <p:nvPr>
            <p:ph idx="1"/>
          </p:nvPr>
        </p:nvSpPr>
        <p:spPr/>
        <p:txBody>
          <a:bodyPr/>
          <a:lstStyle/>
          <a:p>
            <a:pPr>
              <a:lnSpc>
                <a:spcPct val="150000"/>
              </a:lnSpc>
            </a:pPr>
            <a:r>
              <a:rPr lang="en-US" dirty="0"/>
              <a:t>Injury to vascularized tissue results in a coordinated, complex, and dynamic series of events collectively referred to as inflammation and repair</a:t>
            </a:r>
          </a:p>
          <a:p>
            <a:pPr>
              <a:lnSpc>
                <a:spcPct val="150000"/>
              </a:lnSpc>
            </a:pPr>
            <a:r>
              <a:rPr lang="en-US" dirty="0"/>
              <a:t>The sequelae depend on the source and site of injury, the state of local homeostasis, and whether the injury is acute or chronic. </a:t>
            </a:r>
          </a:p>
          <a:p>
            <a:pPr>
              <a:lnSpc>
                <a:spcPct val="150000"/>
              </a:lnSpc>
            </a:pPr>
            <a:r>
              <a:rPr lang="en-US" dirty="0"/>
              <a:t>The ultimate goal of inflammation and repair is to restore function by eliminating the pathological or physical insult, replacing the damaged or destroyed tissue, and promoting regeneration of normal tissue structure.</a:t>
            </a:r>
            <a:endParaRPr lang="en-IN" dirty="0"/>
          </a:p>
        </p:txBody>
      </p:sp>
    </p:spTree>
    <p:extLst>
      <p:ext uri="{BB962C8B-B14F-4D97-AF65-F5344CB8AC3E}">
        <p14:creationId xmlns:p14="http://schemas.microsoft.com/office/powerpoint/2010/main" xmlns="" val="3355723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D6C42-2533-5C72-E2EF-75E288B7FB2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B9620709-4B41-7F3F-4D9B-EE7EF43073F0}"/>
              </a:ext>
            </a:extLst>
          </p:cNvPr>
          <p:cNvSpPr>
            <a:spLocks noGrp="1"/>
          </p:cNvSpPr>
          <p:nvPr>
            <p:ph idx="1"/>
          </p:nvPr>
        </p:nvSpPr>
        <p:spPr/>
        <p:txBody>
          <a:bodyPr>
            <a:normAutofit/>
          </a:bodyPr>
          <a:lstStyle/>
          <a:p>
            <a:r>
              <a:rPr lang="en-IN" b="1" u="sng" dirty="0"/>
              <a:t>Cellular response – </a:t>
            </a:r>
          </a:p>
          <a:p>
            <a:pPr marL="0" indent="0">
              <a:buNone/>
            </a:pPr>
            <a:r>
              <a:rPr lang="en-IN" dirty="0"/>
              <a:t>RBC – blood supply , </a:t>
            </a:r>
          </a:p>
          <a:p>
            <a:pPr marL="0" indent="0">
              <a:buNone/>
            </a:pPr>
            <a:r>
              <a:rPr lang="en-IN" dirty="0"/>
              <a:t>Leucocyte – clearing debris</a:t>
            </a:r>
          </a:p>
          <a:p>
            <a:pPr marL="0" indent="0">
              <a:buNone/>
            </a:pPr>
            <a:r>
              <a:rPr lang="en-IN" dirty="0"/>
              <a:t>Neutrophils, macrophages– phagocytosis </a:t>
            </a:r>
          </a:p>
          <a:p>
            <a:pPr marL="0" indent="0">
              <a:buNone/>
            </a:pPr>
            <a:r>
              <a:rPr lang="en-IN" dirty="0"/>
              <a:t>basophils- release histamine to increase vascular permeability</a:t>
            </a:r>
            <a:endParaRPr lang="en-IN" b="1" u="sng" dirty="0"/>
          </a:p>
          <a:p>
            <a:r>
              <a:rPr lang="en-IN" b="1" u="sng" dirty="0"/>
              <a:t>Immune response-</a:t>
            </a:r>
          </a:p>
        </p:txBody>
      </p:sp>
    </p:spTree>
    <p:extLst>
      <p:ext uri="{BB962C8B-B14F-4D97-AF65-F5344CB8AC3E}">
        <p14:creationId xmlns:p14="http://schemas.microsoft.com/office/powerpoint/2010/main" xmlns="" val="233188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131C7-F1BE-D3C7-B69E-90F4F267CB2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6C2635A4-5646-DAF7-F468-B4A331CA3E0B}"/>
              </a:ext>
            </a:extLst>
          </p:cNvPr>
          <p:cNvPicPr>
            <a:picLocks noGrp="1" noChangeAspect="1"/>
          </p:cNvPicPr>
          <p:nvPr>
            <p:ph idx="1"/>
          </p:nvPr>
        </p:nvPicPr>
        <p:blipFill>
          <a:blip r:embed="rId2"/>
          <a:stretch>
            <a:fillRect/>
          </a:stretch>
        </p:blipFill>
        <p:spPr>
          <a:xfrm>
            <a:off x="3925455" y="96478"/>
            <a:ext cx="4653387" cy="6351081"/>
          </a:xfrm>
        </p:spPr>
      </p:pic>
    </p:spTree>
    <p:extLst>
      <p:ext uri="{BB962C8B-B14F-4D97-AF65-F5344CB8AC3E}">
        <p14:creationId xmlns:p14="http://schemas.microsoft.com/office/powerpoint/2010/main" xmlns="" val="2156980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D7632-D660-DBF7-4F22-751B724FDE2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E83EF9B0-E6D5-4D62-E535-E01BD45F8262}"/>
              </a:ext>
            </a:extLst>
          </p:cNvPr>
          <p:cNvSpPr>
            <a:spLocks noGrp="1"/>
          </p:cNvSpPr>
          <p:nvPr>
            <p:ph idx="1"/>
          </p:nvPr>
        </p:nvSpPr>
        <p:spPr/>
        <p:txBody>
          <a:bodyPr/>
          <a:lstStyle/>
          <a:p>
            <a:r>
              <a:rPr lang="en-US" dirty="0"/>
              <a:t>PROLIFERATION PHASE (DAYS 3 TO 20)</a:t>
            </a:r>
          </a:p>
          <a:p>
            <a:pPr marL="0" indent="0">
              <a:buNone/>
            </a:pPr>
            <a:endParaRPr lang="en-US" dirty="0"/>
          </a:p>
          <a:p>
            <a:pPr marL="0" indent="0">
              <a:buNone/>
            </a:pPr>
            <a:r>
              <a:rPr lang="en-US" dirty="0"/>
              <a:t>epithelial cells and connective tissues.</a:t>
            </a:r>
            <a:endParaRPr lang="en-IN" dirty="0"/>
          </a:p>
        </p:txBody>
      </p:sp>
    </p:spTree>
    <p:extLst>
      <p:ext uri="{BB962C8B-B14F-4D97-AF65-F5344CB8AC3E}">
        <p14:creationId xmlns:p14="http://schemas.microsoft.com/office/powerpoint/2010/main" xmlns="" val="450251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EFBEB6-4965-66CA-3090-3B4A5E7F5B6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C3F2E6AE-80B6-0819-1EC4-B3F9E193C52B}"/>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xmlns="" id="{43557ED0-C05A-BC68-14E6-968E4D073B5C}"/>
              </a:ext>
            </a:extLst>
          </p:cNvPr>
          <p:cNvPicPr>
            <a:picLocks noChangeAspect="1"/>
          </p:cNvPicPr>
          <p:nvPr/>
        </p:nvPicPr>
        <p:blipFill>
          <a:blip r:embed="rId2"/>
          <a:stretch>
            <a:fillRect/>
          </a:stretch>
        </p:blipFill>
        <p:spPr>
          <a:xfrm>
            <a:off x="4516371" y="1042096"/>
            <a:ext cx="4193995" cy="4869126"/>
          </a:xfrm>
          <a:prstGeom prst="rect">
            <a:avLst/>
          </a:prstGeom>
        </p:spPr>
      </p:pic>
    </p:spTree>
    <p:extLst>
      <p:ext uri="{BB962C8B-B14F-4D97-AF65-F5344CB8AC3E}">
        <p14:creationId xmlns:p14="http://schemas.microsoft.com/office/powerpoint/2010/main" xmlns="" val="3823740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339DE4-A816-6514-A553-8C86EE8F79C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EC0B9850-E16E-F662-9B11-86E3A8C219F0}"/>
              </a:ext>
            </a:extLst>
          </p:cNvPr>
          <p:cNvSpPr>
            <a:spLocks noGrp="1"/>
          </p:cNvSpPr>
          <p:nvPr>
            <p:ph idx="1"/>
          </p:nvPr>
        </p:nvSpPr>
        <p:spPr/>
        <p:txBody>
          <a:bodyPr/>
          <a:lstStyle/>
          <a:p>
            <a:r>
              <a:rPr lang="en-US" b="1" dirty="0"/>
              <a:t>Epithelialization</a:t>
            </a:r>
            <a:r>
              <a:rPr lang="en-US" dirty="0"/>
              <a:t>, the reestablishment of the epidermis, is initiated early in proliferation when a wound is superficial, often within a few hours of injury.</a:t>
            </a:r>
          </a:p>
          <a:p>
            <a:r>
              <a:rPr lang="en-US" dirty="0"/>
              <a:t>Epithelialization provides a protective barrier to prevent fluid and electrolyte loss and to decrease the risk of infection.</a:t>
            </a:r>
          </a:p>
          <a:p>
            <a:r>
              <a:rPr lang="en-US" dirty="0"/>
              <a:t> Healing of the wound surface by epithelialization alone does not provide adequate strength to meet the mechanical demands placed on most tissues. </a:t>
            </a:r>
          </a:p>
          <a:p>
            <a:r>
              <a:rPr lang="en-US" dirty="0"/>
              <a:t>Such strength is provided by collagen produced during fibroplasia</a:t>
            </a:r>
            <a:endParaRPr lang="en-IN" dirty="0"/>
          </a:p>
        </p:txBody>
      </p:sp>
    </p:spTree>
    <p:extLst>
      <p:ext uri="{BB962C8B-B14F-4D97-AF65-F5344CB8AC3E}">
        <p14:creationId xmlns:p14="http://schemas.microsoft.com/office/powerpoint/2010/main" xmlns="" val="215752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6B65A-8134-4320-50EA-E1F5B0D9631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A12F9A08-A74E-A74E-0EEE-23008D47F87B}"/>
              </a:ext>
            </a:extLst>
          </p:cNvPr>
          <p:cNvSpPr>
            <a:spLocks noGrp="1"/>
          </p:cNvSpPr>
          <p:nvPr>
            <p:ph idx="1"/>
          </p:nvPr>
        </p:nvSpPr>
        <p:spPr/>
        <p:txBody>
          <a:bodyPr/>
          <a:lstStyle/>
          <a:p>
            <a:r>
              <a:rPr lang="en-US" dirty="0"/>
              <a:t>During epithelialization, uninjured epithelial cells from the margins of the injured area reproduce and migrate over the injured area, covering the surface of the wound and closing the defect.</a:t>
            </a:r>
          </a:p>
          <a:p>
            <a:r>
              <a:rPr lang="en-US" dirty="0"/>
              <a:t> It is hypothesized that the stimulus for this activity is the loss of contact inhibition that occurs when epithelial cells are normally in contact with one another. </a:t>
            </a:r>
          </a:p>
          <a:p>
            <a:r>
              <a:rPr lang="en-US" dirty="0"/>
              <a:t>Migrating epithelial cells stay connected to their parent cells, thereby pulling the intact epidermis over the wound edge. </a:t>
            </a:r>
          </a:p>
          <a:p>
            <a:r>
              <a:rPr lang="en-US" dirty="0"/>
              <a:t>When epithelial cells from one edge meet migrating cells from the other edge, they stop moving because of contact inhibition </a:t>
            </a:r>
            <a:endParaRPr lang="en-IN" dirty="0"/>
          </a:p>
        </p:txBody>
      </p:sp>
    </p:spTree>
    <p:extLst>
      <p:ext uri="{BB962C8B-B14F-4D97-AF65-F5344CB8AC3E}">
        <p14:creationId xmlns:p14="http://schemas.microsoft.com/office/powerpoint/2010/main" xmlns="" val="374572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7A67D-FF39-EF87-C369-F52C95E7B1DB}"/>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5C88A547-C2A8-F591-A36A-577F35CF8F42}"/>
              </a:ext>
            </a:extLst>
          </p:cNvPr>
          <p:cNvPicPr>
            <a:picLocks noGrp="1" noChangeAspect="1"/>
          </p:cNvPicPr>
          <p:nvPr>
            <p:ph idx="1"/>
          </p:nvPr>
        </p:nvPicPr>
        <p:blipFill>
          <a:blip r:embed="rId2"/>
          <a:stretch>
            <a:fillRect/>
          </a:stretch>
        </p:blipFill>
        <p:spPr>
          <a:xfrm>
            <a:off x="3121891" y="254965"/>
            <a:ext cx="6325380" cy="6071944"/>
          </a:xfrm>
        </p:spPr>
      </p:pic>
    </p:spTree>
    <p:extLst>
      <p:ext uri="{BB962C8B-B14F-4D97-AF65-F5344CB8AC3E}">
        <p14:creationId xmlns:p14="http://schemas.microsoft.com/office/powerpoint/2010/main" xmlns="" val="3213144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7658AD-7508-0A36-706C-AD20D120CC6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5AE73E36-9DF5-E445-299E-658482C8799F}"/>
              </a:ext>
            </a:extLst>
          </p:cNvPr>
          <p:cNvSpPr>
            <a:spLocks noGrp="1"/>
          </p:cNvSpPr>
          <p:nvPr>
            <p:ph idx="1"/>
          </p:nvPr>
        </p:nvSpPr>
        <p:spPr/>
        <p:txBody>
          <a:bodyPr/>
          <a:lstStyle/>
          <a:p>
            <a:pPr marL="0" indent="0">
              <a:buNone/>
            </a:pPr>
            <a:r>
              <a:rPr lang="en-IN" b="1" dirty="0"/>
              <a:t>Collagen Production</a:t>
            </a:r>
          </a:p>
          <a:p>
            <a:r>
              <a:rPr lang="en-US" dirty="0"/>
              <a:t>Fibroblasts make collagen. Fibroblast growth, known as fibroplasia, takes place in connective tissue. </a:t>
            </a:r>
          </a:p>
          <a:p>
            <a:r>
              <a:rPr lang="en-US" dirty="0"/>
              <a:t>Fibroblasts develop from undifferentiated mesenchymal cells located around blood vessels and in fat.</a:t>
            </a:r>
          </a:p>
          <a:p>
            <a:r>
              <a:rPr lang="en-US" dirty="0"/>
              <a:t>They migrate to the injured area and align perpendicular to </a:t>
            </a:r>
            <a:r>
              <a:rPr lang="en-US" dirty="0" err="1"/>
              <a:t>cappilaries</a:t>
            </a:r>
            <a:r>
              <a:rPr lang="en-US" dirty="0"/>
              <a:t>.</a:t>
            </a:r>
          </a:p>
          <a:p>
            <a:endParaRPr lang="en-US" dirty="0"/>
          </a:p>
          <a:p>
            <a:pPr marL="0" indent="0">
              <a:buNone/>
            </a:pPr>
            <a:r>
              <a:rPr lang="en-US" b="1" dirty="0"/>
              <a:t>Wound contraction</a:t>
            </a:r>
          </a:p>
          <a:p>
            <a:pPr marL="0" indent="0">
              <a:buNone/>
            </a:pPr>
            <a:r>
              <a:rPr lang="en-IN" b="1" dirty="0"/>
              <a:t>Neovascularization</a:t>
            </a:r>
          </a:p>
        </p:txBody>
      </p:sp>
    </p:spTree>
    <p:extLst>
      <p:ext uri="{BB962C8B-B14F-4D97-AF65-F5344CB8AC3E}">
        <p14:creationId xmlns:p14="http://schemas.microsoft.com/office/powerpoint/2010/main" xmlns="" val="1836124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26511-749F-AD93-3CA8-3042AA19BF5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7B33BBEC-F4CE-BE36-4A70-C02C7F7DD0DC}"/>
              </a:ext>
            </a:extLst>
          </p:cNvPr>
          <p:cNvPicPr>
            <a:picLocks noGrp="1" noChangeAspect="1"/>
          </p:cNvPicPr>
          <p:nvPr>
            <p:ph idx="1"/>
          </p:nvPr>
        </p:nvPicPr>
        <p:blipFill rotWithShape="1">
          <a:blip r:embed="rId2"/>
          <a:srcRect b="30775"/>
          <a:stretch/>
        </p:blipFill>
        <p:spPr>
          <a:xfrm>
            <a:off x="4433454" y="527397"/>
            <a:ext cx="4260170" cy="5656170"/>
          </a:xfrm>
        </p:spPr>
      </p:pic>
    </p:spTree>
    <p:extLst>
      <p:ext uri="{BB962C8B-B14F-4D97-AF65-F5344CB8AC3E}">
        <p14:creationId xmlns:p14="http://schemas.microsoft.com/office/powerpoint/2010/main" xmlns="" val="709186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6D81A6-97AF-50DF-F872-80ED4A659980}"/>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0C41F469-5E94-3503-EF78-71C80BCEBFC6}"/>
              </a:ext>
            </a:extLst>
          </p:cNvPr>
          <p:cNvPicPr>
            <a:picLocks noGrp="1" noChangeAspect="1"/>
          </p:cNvPicPr>
          <p:nvPr>
            <p:ph idx="1"/>
          </p:nvPr>
        </p:nvPicPr>
        <p:blipFill rotWithShape="1">
          <a:blip r:embed="rId2"/>
          <a:srcRect t="70300"/>
          <a:stretch/>
        </p:blipFill>
        <p:spPr>
          <a:xfrm>
            <a:off x="3240716" y="2560319"/>
            <a:ext cx="5287577" cy="3011896"/>
          </a:xfrm>
        </p:spPr>
      </p:pic>
    </p:spTree>
    <p:extLst>
      <p:ext uri="{BB962C8B-B14F-4D97-AF65-F5344CB8AC3E}">
        <p14:creationId xmlns:p14="http://schemas.microsoft.com/office/powerpoint/2010/main" xmlns="" val="419530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57DC3-6AF6-C1FD-FE14-EEAC4AF43D4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BF7CD8BB-881B-E4E6-0B37-AD6F9FFC3F99}"/>
              </a:ext>
            </a:extLst>
          </p:cNvPr>
          <p:cNvPicPr>
            <a:picLocks noGrp="1" noChangeAspect="1"/>
          </p:cNvPicPr>
          <p:nvPr>
            <p:ph idx="1"/>
          </p:nvPr>
        </p:nvPicPr>
        <p:blipFill>
          <a:blip r:embed="rId2"/>
          <a:stretch>
            <a:fillRect/>
          </a:stretch>
        </p:blipFill>
        <p:spPr>
          <a:xfrm>
            <a:off x="3497345" y="1161252"/>
            <a:ext cx="5564106" cy="4485485"/>
          </a:xfrm>
        </p:spPr>
      </p:pic>
    </p:spTree>
    <p:extLst>
      <p:ext uri="{BB962C8B-B14F-4D97-AF65-F5344CB8AC3E}">
        <p14:creationId xmlns:p14="http://schemas.microsoft.com/office/powerpoint/2010/main" xmlns="" val="3960707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7C112-ECC1-F716-B010-092A9125830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D5007939-A15E-408F-F209-CA8CAB1FA558}"/>
              </a:ext>
            </a:extLst>
          </p:cNvPr>
          <p:cNvPicPr>
            <a:picLocks noGrp="1" noChangeAspect="1"/>
          </p:cNvPicPr>
          <p:nvPr>
            <p:ph idx="1"/>
          </p:nvPr>
        </p:nvPicPr>
        <p:blipFill rotWithShape="1">
          <a:blip r:embed="rId2"/>
          <a:srcRect t="1844"/>
          <a:stretch/>
        </p:blipFill>
        <p:spPr>
          <a:xfrm>
            <a:off x="3265714" y="580095"/>
            <a:ext cx="5856782" cy="6193903"/>
          </a:xfrm>
        </p:spPr>
      </p:pic>
    </p:spTree>
    <p:extLst>
      <p:ext uri="{BB962C8B-B14F-4D97-AF65-F5344CB8AC3E}">
        <p14:creationId xmlns:p14="http://schemas.microsoft.com/office/powerpoint/2010/main" xmlns="" val="1861668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A9A20D-CC17-2790-725B-71FCB892F0D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A5ABD2A9-FABF-130E-7A3E-A6FF7D9ECAD2}"/>
              </a:ext>
            </a:extLst>
          </p:cNvPr>
          <p:cNvSpPr>
            <a:spLocks noGrp="1"/>
          </p:cNvSpPr>
          <p:nvPr>
            <p:ph idx="1"/>
          </p:nvPr>
        </p:nvSpPr>
        <p:spPr/>
        <p:txBody>
          <a:bodyPr>
            <a:normAutofit fontScale="92500"/>
          </a:bodyPr>
          <a:lstStyle/>
          <a:p>
            <a:pPr marL="0" indent="0">
              <a:buNone/>
            </a:pPr>
            <a:r>
              <a:rPr lang="en-US" dirty="0"/>
              <a:t>MATURATION PHASE (DAY 9 FORWARD) - </a:t>
            </a:r>
            <a:r>
              <a:rPr lang="en-US" dirty="0" err="1"/>
              <a:t>longestttttttt</a:t>
            </a:r>
            <a:endParaRPr lang="en-US" dirty="0"/>
          </a:p>
          <a:p>
            <a:r>
              <a:rPr lang="en-US" dirty="0"/>
              <a:t>It can persist longer than a year after the initial insult.</a:t>
            </a:r>
          </a:p>
          <a:p>
            <a:r>
              <a:rPr lang="en-US" dirty="0"/>
              <a:t> During this time, the numbers of fibroblasts, macrophages, myofibroblasts, and capillaries decrease, and the water content of the tissue declines.</a:t>
            </a:r>
          </a:p>
          <a:p>
            <a:r>
              <a:rPr lang="en-US" dirty="0"/>
              <a:t> The scar becomes whiter in appearance as collagen matures and vascularity decreases. </a:t>
            </a:r>
          </a:p>
          <a:p>
            <a:r>
              <a:rPr lang="en-US" dirty="0"/>
              <a:t>The ultimate goal of this phase is restoration of the prior function of injured tissue. </a:t>
            </a:r>
          </a:p>
          <a:p>
            <a:r>
              <a:rPr lang="en-US" dirty="0"/>
              <a:t>Several factors determine the rate of maturation and the final physical characteristics of the scar.</a:t>
            </a:r>
          </a:p>
          <a:p>
            <a:r>
              <a:rPr lang="en-US" dirty="0"/>
              <a:t> These include fiber orientation and the balance of collagen synthesis and lysis in balanced fashion.</a:t>
            </a:r>
          </a:p>
          <a:p>
            <a:endParaRPr lang="en-IN" dirty="0"/>
          </a:p>
        </p:txBody>
      </p:sp>
    </p:spTree>
    <p:extLst>
      <p:ext uri="{BB962C8B-B14F-4D97-AF65-F5344CB8AC3E}">
        <p14:creationId xmlns:p14="http://schemas.microsoft.com/office/powerpoint/2010/main" xmlns="" val="4165174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B37F3-6A4E-71C6-D820-FE29FC4CBDD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15934445-9A3A-DB44-81CA-BB7D9149AFC7}"/>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xmlns="" id="{C33A759F-294F-551C-9C91-D048DD754993}"/>
              </a:ext>
            </a:extLst>
          </p:cNvPr>
          <p:cNvPicPr>
            <a:picLocks noChangeAspect="1"/>
          </p:cNvPicPr>
          <p:nvPr/>
        </p:nvPicPr>
        <p:blipFill>
          <a:blip r:embed="rId2"/>
          <a:stretch>
            <a:fillRect/>
          </a:stretch>
        </p:blipFill>
        <p:spPr>
          <a:xfrm>
            <a:off x="4378897" y="1242989"/>
            <a:ext cx="4718975" cy="4668233"/>
          </a:xfrm>
          <a:prstGeom prst="rect">
            <a:avLst/>
          </a:prstGeom>
        </p:spPr>
      </p:pic>
    </p:spTree>
    <p:extLst>
      <p:ext uri="{BB962C8B-B14F-4D97-AF65-F5344CB8AC3E}">
        <p14:creationId xmlns:p14="http://schemas.microsoft.com/office/powerpoint/2010/main" xmlns="" val="2510209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61A0E-36ED-8492-1FF5-9A921491D013}"/>
              </a:ext>
            </a:extLst>
          </p:cNvPr>
          <p:cNvSpPr>
            <a:spLocks noGrp="1"/>
          </p:cNvSpPr>
          <p:nvPr>
            <p:ph type="title"/>
          </p:nvPr>
        </p:nvSpPr>
        <p:spPr/>
        <p:txBody>
          <a:bodyPr/>
          <a:lstStyle/>
          <a:p>
            <a:r>
              <a:rPr lang="en-US" dirty="0"/>
              <a:t>Chronic </a:t>
            </a:r>
            <a:endParaRPr lang="en-IN" dirty="0"/>
          </a:p>
        </p:txBody>
      </p:sp>
      <p:pic>
        <p:nvPicPr>
          <p:cNvPr id="5" name="Content Placeholder 4">
            <a:extLst>
              <a:ext uri="{FF2B5EF4-FFF2-40B4-BE49-F238E27FC236}">
                <a16:creationId xmlns:a16="http://schemas.microsoft.com/office/drawing/2014/main" xmlns="" id="{2D691107-0F87-10B6-E494-354CBA575FCB}"/>
              </a:ext>
            </a:extLst>
          </p:cNvPr>
          <p:cNvPicPr>
            <a:picLocks noGrp="1" noChangeAspect="1"/>
          </p:cNvPicPr>
          <p:nvPr>
            <p:ph idx="1"/>
          </p:nvPr>
        </p:nvPicPr>
        <p:blipFill rotWithShape="1">
          <a:blip r:embed="rId2"/>
          <a:srcRect t="3918"/>
          <a:stretch/>
        </p:blipFill>
        <p:spPr>
          <a:xfrm>
            <a:off x="5057985" y="729375"/>
            <a:ext cx="4800118" cy="5749802"/>
          </a:xfrm>
        </p:spPr>
      </p:pic>
    </p:spTree>
    <p:extLst>
      <p:ext uri="{BB962C8B-B14F-4D97-AF65-F5344CB8AC3E}">
        <p14:creationId xmlns:p14="http://schemas.microsoft.com/office/powerpoint/2010/main" xmlns="" val="955679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79D49-48C0-DF7B-4C0C-D17AC2DC9D9E}"/>
              </a:ext>
            </a:extLst>
          </p:cNvPr>
          <p:cNvSpPr>
            <a:spLocks noGrp="1"/>
          </p:cNvSpPr>
          <p:nvPr>
            <p:ph type="title"/>
          </p:nvPr>
        </p:nvSpPr>
        <p:spPr/>
        <p:txBody>
          <a:bodyPr/>
          <a:lstStyle/>
          <a:p>
            <a:r>
              <a:rPr lang="en-US" dirty="0"/>
              <a:t>Factors affecting healing</a:t>
            </a:r>
            <a:endParaRPr lang="en-IN" dirty="0"/>
          </a:p>
        </p:txBody>
      </p:sp>
      <p:sp>
        <p:nvSpPr>
          <p:cNvPr id="3" name="Content Placeholder 2">
            <a:extLst>
              <a:ext uri="{FF2B5EF4-FFF2-40B4-BE49-F238E27FC236}">
                <a16:creationId xmlns:a16="http://schemas.microsoft.com/office/drawing/2014/main" xmlns="" id="{C4505155-F67B-FB40-AAC3-EB1E41506AB7}"/>
              </a:ext>
            </a:extLst>
          </p:cNvPr>
          <p:cNvSpPr>
            <a:spLocks noGrp="1"/>
          </p:cNvSpPr>
          <p:nvPr>
            <p:ph idx="1"/>
          </p:nvPr>
        </p:nvSpPr>
        <p:spPr/>
        <p:txBody>
          <a:bodyPr/>
          <a:lstStyle/>
          <a:p>
            <a:r>
              <a:rPr lang="en-US" dirty="0"/>
              <a:t>Local- type , size, location, infection , vascular supply</a:t>
            </a:r>
          </a:p>
          <a:p>
            <a:r>
              <a:rPr lang="en-US" dirty="0"/>
              <a:t>External - movement</a:t>
            </a:r>
          </a:p>
          <a:p>
            <a:r>
              <a:rPr lang="en-US" dirty="0"/>
              <a:t>Systematic- age, disease, medication, nutrition</a:t>
            </a:r>
            <a:endParaRPr lang="en-IN" dirty="0"/>
          </a:p>
        </p:txBody>
      </p:sp>
    </p:spTree>
    <p:extLst>
      <p:ext uri="{BB962C8B-B14F-4D97-AF65-F5344CB8AC3E}">
        <p14:creationId xmlns:p14="http://schemas.microsoft.com/office/powerpoint/2010/main" xmlns="" val="1113309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9C27D-D905-A748-FF0E-2D47A848CF5F}"/>
              </a:ext>
            </a:extLst>
          </p:cNvPr>
          <p:cNvSpPr>
            <a:spLocks noGrp="1"/>
          </p:cNvSpPr>
          <p:nvPr>
            <p:ph type="title"/>
          </p:nvPr>
        </p:nvSpPr>
        <p:spPr/>
        <p:txBody>
          <a:bodyPr/>
          <a:lstStyle/>
          <a:p>
            <a:r>
              <a:rPr lang="en-US"/>
              <a:t>scale</a:t>
            </a:r>
            <a:endParaRPr lang="en-IN"/>
          </a:p>
        </p:txBody>
      </p:sp>
      <p:sp>
        <p:nvSpPr>
          <p:cNvPr id="3" name="Content Placeholder 2">
            <a:extLst>
              <a:ext uri="{FF2B5EF4-FFF2-40B4-BE49-F238E27FC236}">
                <a16:creationId xmlns:a16="http://schemas.microsoft.com/office/drawing/2014/main" xmlns="" id="{CD37D867-1D9F-2D88-6041-B9F50489F7F5}"/>
              </a:ext>
            </a:extLst>
          </p:cNvPr>
          <p:cNvSpPr>
            <a:spLocks noGrp="1"/>
          </p:cNvSpPr>
          <p:nvPr>
            <p:ph idx="1"/>
          </p:nvPr>
        </p:nvSpPr>
        <p:spPr/>
        <p:txBody>
          <a:bodyPr/>
          <a:lstStyle/>
          <a:p>
            <a:r>
              <a:rPr lang="en-US" dirty="0"/>
              <a:t>Bates- Jenson wound assessment tool </a:t>
            </a:r>
          </a:p>
          <a:p>
            <a:r>
              <a:rPr lang="en-IN" dirty="0">
                <a:hlinkClick r:id="rId2" action="ppaction://hlinkfile"/>
              </a:rPr>
              <a:t>BWAT.pdf</a:t>
            </a:r>
            <a:endParaRPr lang="en-IN" dirty="0"/>
          </a:p>
        </p:txBody>
      </p:sp>
    </p:spTree>
    <p:extLst>
      <p:ext uri="{BB962C8B-B14F-4D97-AF65-F5344CB8AC3E}">
        <p14:creationId xmlns:p14="http://schemas.microsoft.com/office/powerpoint/2010/main" xmlns="" val="1254245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A4F6AB-5CE8-FFBB-29D3-5EF9F5D9C658}"/>
              </a:ext>
            </a:extLst>
          </p:cNvPr>
          <p:cNvSpPr>
            <a:spLocks noGrp="1"/>
          </p:cNvSpPr>
          <p:nvPr>
            <p:ph type="title"/>
          </p:nvPr>
        </p:nvSpPr>
        <p:spPr/>
        <p:txBody>
          <a:bodyPr/>
          <a:lstStyle/>
          <a:p>
            <a:r>
              <a:rPr lang="en-US" dirty="0"/>
              <a:t>Current for healing </a:t>
            </a:r>
            <a:endParaRPr lang="en-IN" dirty="0"/>
          </a:p>
        </p:txBody>
      </p:sp>
      <p:pic>
        <p:nvPicPr>
          <p:cNvPr id="5" name="Content Placeholder 4">
            <a:extLst>
              <a:ext uri="{FF2B5EF4-FFF2-40B4-BE49-F238E27FC236}">
                <a16:creationId xmlns:a16="http://schemas.microsoft.com/office/drawing/2014/main" xmlns="" id="{92F536AA-5C52-76B6-9CBA-AB7D0C522BE6}"/>
              </a:ext>
            </a:extLst>
          </p:cNvPr>
          <p:cNvPicPr>
            <a:picLocks noGrp="1" noChangeAspect="1"/>
          </p:cNvPicPr>
          <p:nvPr>
            <p:ph idx="1"/>
          </p:nvPr>
        </p:nvPicPr>
        <p:blipFill>
          <a:blip r:embed="rId2"/>
          <a:stretch>
            <a:fillRect/>
          </a:stretch>
        </p:blipFill>
        <p:spPr>
          <a:xfrm>
            <a:off x="839502" y="1743958"/>
            <a:ext cx="10512996" cy="2469823"/>
          </a:xfrm>
        </p:spPr>
      </p:pic>
    </p:spTree>
    <p:extLst>
      <p:ext uri="{BB962C8B-B14F-4D97-AF65-F5344CB8AC3E}">
        <p14:creationId xmlns:p14="http://schemas.microsoft.com/office/powerpoint/2010/main" xmlns="" val="411562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61F0D-7F10-8FA1-F23E-50028AC7756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59B44443-8420-A0E0-5CE0-303720232BBD}"/>
              </a:ext>
            </a:extLst>
          </p:cNvPr>
          <p:cNvPicPr>
            <a:picLocks noGrp="1" noChangeAspect="1"/>
          </p:cNvPicPr>
          <p:nvPr>
            <p:ph idx="1"/>
          </p:nvPr>
        </p:nvPicPr>
        <p:blipFill>
          <a:blip r:embed="rId2"/>
          <a:stretch>
            <a:fillRect/>
          </a:stretch>
        </p:blipFill>
        <p:spPr>
          <a:xfrm>
            <a:off x="3376443" y="1783607"/>
            <a:ext cx="5439114" cy="3643509"/>
          </a:xfrm>
        </p:spPr>
      </p:pic>
    </p:spTree>
    <p:extLst>
      <p:ext uri="{BB962C8B-B14F-4D97-AF65-F5344CB8AC3E}">
        <p14:creationId xmlns:p14="http://schemas.microsoft.com/office/powerpoint/2010/main" xmlns="" val="3784858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6D14A-FA8A-ECC1-5DA7-64709F8AC8EE}"/>
              </a:ext>
            </a:extLst>
          </p:cNvPr>
          <p:cNvSpPr>
            <a:spLocks noGrp="1"/>
          </p:cNvSpPr>
          <p:nvPr>
            <p:ph type="title"/>
          </p:nvPr>
        </p:nvSpPr>
        <p:spPr/>
        <p:txBody>
          <a:bodyPr/>
          <a:lstStyle/>
          <a:p>
            <a:r>
              <a:rPr lang="en-US" dirty="0"/>
              <a:t>current</a:t>
            </a:r>
            <a:endParaRPr lang="en-IN" dirty="0"/>
          </a:p>
        </p:txBody>
      </p:sp>
      <p:pic>
        <p:nvPicPr>
          <p:cNvPr id="5" name="Content Placeholder 4">
            <a:extLst>
              <a:ext uri="{FF2B5EF4-FFF2-40B4-BE49-F238E27FC236}">
                <a16:creationId xmlns:a16="http://schemas.microsoft.com/office/drawing/2014/main" xmlns="" id="{EF873BBD-C24E-5305-6EF1-D035D0460A17}"/>
              </a:ext>
            </a:extLst>
          </p:cNvPr>
          <p:cNvPicPr>
            <a:picLocks noGrp="1" noChangeAspect="1"/>
          </p:cNvPicPr>
          <p:nvPr>
            <p:ph idx="1"/>
          </p:nvPr>
        </p:nvPicPr>
        <p:blipFill>
          <a:blip r:embed="rId2"/>
          <a:stretch>
            <a:fillRect/>
          </a:stretch>
        </p:blipFill>
        <p:spPr>
          <a:xfrm>
            <a:off x="2025469" y="2341316"/>
            <a:ext cx="3830575" cy="3116803"/>
          </a:xfrm>
        </p:spPr>
      </p:pic>
      <p:pic>
        <p:nvPicPr>
          <p:cNvPr id="7" name="Picture 6">
            <a:extLst>
              <a:ext uri="{FF2B5EF4-FFF2-40B4-BE49-F238E27FC236}">
                <a16:creationId xmlns:a16="http://schemas.microsoft.com/office/drawing/2014/main" xmlns="" id="{9B127869-043D-D304-9D24-600EA5FDD444}"/>
              </a:ext>
            </a:extLst>
          </p:cNvPr>
          <p:cNvPicPr>
            <a:picLocks noChangeAspect="1"/>
          </p:cNvPicPr>
          <p:nvPr/>
        </p:nvPicPr>
        <p:blipFill>
          <a:blip r:embed="rId3"/>
          <a:stretch>
            <a:fillRect/>
          </a:stretch>
        </p:blipFill>
        <p:spPr>
          <a:xfrm>
            <a:off x="6604115" y="2293692"/>
            <a:ext cx="3562416" cy="3098258"/>
          </a:xfrm>
          <a:prstGeom prst="rect">
            <a:avLst/>
          </a:prstGeom>
        </p:spPr>
      </p:pic>
    </p:spTree>
    <p:extLst>
      <p:ext uri="{BB962C8B-B14F-4D97-AF65-F5344CB8AC3E}">
        <p14:creationId xmlns:p14="http://schemas.microsoft.com/office/powerpoint/2010/main" xmlns="" val="4210885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6400F-2781-526D-0D97-F71B91806D4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F049F5A1-72FB-2AFA-02F0-FB072931C40D}"/>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xmlns="" id="{FEDE9893-3B41-8EC6-E11C-DEC2C5F997EF}"/>
              </a:ext>
            </a:extLst>
          </p:cNvPr>
          <p:cNvPicPr>
            <a:picLocks noChangeAspect="1"/>
          </p:cNvPicPr>
          <p:nvPr/>
        </p:nvPicPr>
        <p:blipFill>
          <a:blip r:embed="rId2"/>
          <a:stretch>
            <a:fillRect/>
          </a:stretch>
        </p:blipFill>
        <p:spPr>
          <a:xfrm>
            <a:off x="3887132" y="1646902"/>
            <a:ext cx="5577379" cy="3787504"/>
          </a:xfrm>
          <a:prstGeom prst="rect">
            <a:avLst/>
          </a:prstGeom>
        </p:spPr>
      </p:pic>
    </p:spTree>
    <p:extLst>
      <p:ext uri="{BB962C8B-B14F-4D97-AF65-F5344CB8AC3E}">
        <p14:creationId xmlns:p14="http://schemas.microsoft.com/office/powerpoint/2010/main" xmlns="" val="323471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45759-F5FA-56A1-F41F-8F15E41FCC6A}"/>
              </a:ext>
            </a:extLst>
          </p:cNvPr>
          <p:cNvSpPr>
            <a:spLocks noGrp="1"/>
          </p:cNvSpPr>
          <p:nvPr>
            <p:ph type="title"/>
          </p:nvPr>
        </p:nvSpPr>
        <p:spPr/>
        <p:txBody>
          <a:bodyPr/>
          <a:lstStyle/>
          <a:p>
            <a:r>
              <a:rPr lang="en-US" dirty="0"/>
              <a:t>THE PHASES OF INFLAMMATION AND HEALING</a:t>
            </a:r>
            <a:endParaRPr lang="en-IN" dirty="0"/>
          </a:p>
        </p:txBody>
      </p:sp>
      <p:sp>
        <p:nvSpPr>
          <p:cNvPr id="3" name="Content Placeholder 2">
            <a:extLst>
              <a:ext uri="{FF2B5EF4-FFF2-40B4-BE49-F238E27FC236}">
                <a16:creationId xmlns:a16="http://schemas.microsoft.com/office/drawing/2014/main" xmlns="" id="{D0E89E99-E8A3-408C-80D4-7B72889F660A}"/>
              </a:ext>
            </a:extLst>
          </p:cNvPr>
          <p:cNvSpPr>
            <a:spLocks noGrp="1"/>
          </p:cNvSpPr>
          <p:nvPr>
            <p:ph idx="1"/>
          </p:nvPr>
        </p:nvSpPr>
        <p:spPr/>
        <p:txBody>
          <a:bodyPr/>
          <a:lstStyle/>
          <a:p>
            <a:r>
              <a:rPr lang="en-US" dirty="0"/>
              <a:t>INFLAMMATION PHASE (DAYS 1 TO 6) </a:t>
            </a:r>
            <a:endParaRPr lang="en-IN" dirty="0"/>
          </a:p>
        </p:txBody>
      </p:sp>
    </p:spTree>
    <p:extLst>
      <p:ext uri="{BB962C8B-B14F-4D97-AF65-F5344CB8AC3E}">
        <p14:creationId xmlns:p14="http://schemas.microsoft.com/office/powerpoint/2010/main" xmlns="" val="3298297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15F1E7-24E4-E5F7-7200-34DCD2BD1809}"/>
              </a:ext>
            </a:extLst>
          </p:cNvPr>
          <p:cNvSpPr>
            <a:spLocks noGrp="1"/>
          </p:cNvSpPr>
          <p:nvPr>
            <p:ph type="title"/>
          </p:nvPr>
        </p:nvSpPr>
        <p:spPr/>
        <p:txBody>
          <a:bodyPr/>
          <a:lstStyle/>
          <a:p>
            <a:r>
              <a:rPr lang="en-US" dirty="0"/>
              <a:t>laser</a:t>
            </a:r>
            <a:endParaRPr lang="en-IN" dirty="0"/>
          </a:p>
        </p:txBody>
      </p:sp>
      <p:pic>
        <p:nvPicPr>
          <p:cNvPr id="5" name="Content Placeholder 4">
            <a:extLst>
              <a:ext uri="{FF2B5EF4-FFF2-40B4-BE49-F238E27FC236}">
                <a16:creationId xmlns:a16="http://schemas.microsoft.com/office/drawing/2014/main" xmlns="" id="{4703C7C7-E6B7-029C-B491-56E579B65092}"/>
              </a:ext>
            </a:extLst>
          </p:cNvPr>
          <p:cNvPicPr>
            <a:picLocks noGrp="1" noChangeAspect="1"/>
          </p:cNvPicPr>
          <p:nvPr>
            <p:ph idx="1"/>
          </p:nvPr>
        </p:nvPicPr>
        <p:blipFill>
          <a:blip r:embed="rId2"/>
          <a:stretch>
            <a:fillRect/>
          </a:stretch>
        </p:blipFill>
        <p:spPr>
          <a:xfrm>
            <a:off x="2349030" y="2390219"/>
            <a:ext cx="7982748" cy="4131646"/>
          </a:xfrm>
        </p:spPr>
      </p:pic>
    </p:spTree>
    <p:extLst>
      <p:ext uri="{BB962C8B-B14F-4D97-AF65-F5344CB8AC3E}">
        <p14:creationId xmlns:p14="http://schemas.microsoft.com/office/powerpoint/2010/main" xmlns="" val="3312631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F773BF-BAF9-725B-3A80-691B39846D83}"/>
              </a:ext>
            </a:extLst>
          </p:cNvPr>
          <p:cNvSpPr>
            <a:spLocks noGrp="1"/>
          </p:cNvSpPr>
          <p:nvPr>
            <p:ph type="title"/>
          </p:nvPr>
        </p:nvSpPr>
        <p:spPr/>
        <p:txBody>
          <a:bodyPr/>
          <a:lstStyle/>
          <a:p>
            <a:r>
              <a:rPr lang="en-US" dirty="0"/>
              <a:t>US</a:t>
            </a:r>
            <a:endParaRPr lang="en-IN" dirty="0"/>
          </a:p>
        </p:txBody>
      </p:sp>
      <p:pic>
        <p:nvPicPr>
          <p:cNvPr id="5" name="Content Placeholder 4">
            <a:extLst>
              <a:ext uri="{FF2B5EF4-FFF2-40B4-BE49-F238E27FC236}">
                <a16:creationId xmlns:a16="http://schemas.microsoft.com/office/drawing/2014/main" xmlns="" id="{6EA2A77F-3453-CED9-90AC-F68C98FA86C5}"/>
              </a:ext>
            </a:extLst>
          </p:cNvPr>
          <p:cNvPicPr>
            <a:picLocks noGrp="1" noChangeAspect="1"/>
          </p:cNvPicPr>
          <p:nvPr>
            <p:ph idx="1"/>
          </p:nvPr>
        </p:nvPicPr>
        <p:blipFill>
          <a:blip r:embed="rId2"/>
          <a:stretch>
            <a:fillRect/>
          </a:stretch>
        </p:blipFill>
        <p:spPr>
          <a:xfrm>
            <a:off x="1963443" y="2677998"/>
            <a:ext cx="9094869" cy="3796236"/>
          </a:xfrm>
        </p:spPr>
      </p:pic>
    </p:spTree>
    <p:extLst>
      <p:ext uri="{BB962C8B-B14F-4D97-AF65-F5344CB8AC3E}">
        <p14:creationId xmlns:p14="http://schemas.microsoft.com/office/powerpoint/2010/main" xmlns="" val="4200595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69A45-8C05-0905-42AC-5CB90FFA7A1B}"/>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FAE09D52-1923-753D-26DC-A7D712861C23}"/>
              </a:ext>
            </a:extLst>
          </p:cNvPr>
          <p:cNvPicPr>
            <a:picLocks noGrp="1" noChangeAspect="1"/>
          </p:cNvPicPr>
          <p:nvPr>
            <p:ph idx="1"/>
          </p:nvPr>
        </p:nvPicPr>
        <p:blipFill>
          <a:blip r:embed="rId2"/>
          <a:stretch>
            <a:fillRect/>
          </a:stretch>
        </p:blipFill>
        <p:spPr>
          <a:xfrm>
            <a:off x="4788816" y="2136302"/>
            <a:ext cx="3791622" cy="3167535"/>
          </a:xfrm>
        </p:spPr>
      </p:pic>
    </p:spTree>
    <p:extLst>
      <p:ext uri="{BB962C8B-B14F-4D97-AF65-F5344CB8AC3E}">
        <p14:creationId xmlns:p14="http://schemas.microsoft.com/office/powerpoint/2010/main" xmlns="" val="2861025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1FA73D-704C-3D39-940F-D66D1DD3D4DB}"/>
              </a:ext>
            </a:extLst>
          </p:cNvPr>
          <p:cNvSpPr>
            <a:spLocks noGrp="1"/>
          </p:cNvSpPr>
          <p:nvPr>
            <p:ph type="title"/>
          </p:nvPr>
        </p:nvSpPr>
        <p:spPr/>
        <p:txBody>
          <a:bodyPr/>
          <a:lstStyle/>
          <a:p>
            <a:r>
              <a:rPr lang="en-US" dirty="0"/>
              <a:t>UVR</a:t>
            </a:r>
            <a:endParaRPr lang="en-IN" dirty="0"/>
          </a:p>
        </p:txBody>
      </p:sp>
      <p:sp>
        <p:nvSpPr>
          <p:cNvPr id="3" name="Content Placeholder 2">
            <a:extLst>
              <a:ext uri="{FF2B5EF4-FFF2-40B4-BE49-F238E27FC236}">
                <a16:creationId xmlns:a16="http://schemas.microsoft.com/office/drawing/2014/main" xmlns="" id="{02A6E1D3-8635-3085-3E27-27CFEC180836}"/>
              </a:ext>
            </a:extLst>
          </p:cNvPr>
          <p:cNvSpPr>
            <a:spLocks noGrp="1"/>
          </p:cNvSpPr>
          <p:nvPr>
            <p:ph idx="1"/>
          </p:nvPr>
        </p:nvSpPr>
        <p:spPr/>
        <p:txBody>
          <a:bodyPr>
            <a:normAutofit/>
          </a:bodyPr>
          <a:lstStyle/>
          <a:p>
            <a:r>
              <a:rPr lang="en-US" dirty="0"/>
              <a:t>UV is used occasionally as a component of the treatment of chronic wounds.</a:t>
            </a:r>
          </a:p>
          <a:p>
            <a:r>
              <a:rPr lang="en-US" dirty="0"/>
              <a:t>When UV is used for wound treatment, UVC is the frequency band most commonly chosen because it may contribute to wound healing while causing little erythema or tanning. UVC also has a low carcinogenic effect and is absorbed almost equally by all skin colors.</a:t>
            </a:r>
          </a:p>
          <a:p>
            <a:r>
              <a:rPr lang="en-US" dirty="0"/>
              <a:t>UV radiation is thought to facilitate wound healing by increasing epithelial cell turnover, causing epidermal cell hyperplasia, accelerating granulation tissue formation, increasing blood flow, killing bacteria, increasing vitamin D production by the skin, and promoting sloughing of necrotic tissue. </a:t>
            </a:r>
          </a:p>
          <a:p>
            <a:r>
              <a:rPr lang="en-US" dirty="0"/>
              <a:t>LESS EVIDANT</a:t>
            </a:r>
          </a:p>
        </p:txBody>
      </p:sp>
    </p:spTree>
    <p:extLst>
      <p:ext uri="{BB962C8B-B14F-4D97-AF65-F5344CB8AC3E}">
        <p14:creationId xmlns:p14="http://schemas.microsoft.com/office/powerpoint/2010/main" xmlns="" val="4221408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AD060-17CD-CC48-A9AA-8F8406846140}"/>
              </a:ext>
            </a:extLst>
          </p:cNvPr>
          <p:cNvSpPr>
            <a:spLocks noGrp="1"/>
          </p:cNvSpPr>
          <p:nvPr>
            <p:ph type="title"/>
          </p:nvPr>
        </p:nvSpPr>
        <p:spPr/>
        <p:txBody>
          <a:bodyPr/>
          <a:lstStyle/>
          <a:p>
            <a:endParaRPr lang="en-IN"/>
          </a:p>
        </p:txBody>
      </p:sp>
      <p:pic>
        <p:nvPicPr>
          <p:cNvPr id="1026" name="Picture 2">
            <a:extLst>
              <a:ext uri="{FF2B5EF4-FFF2-40B4-BE49-F238E27FC236}">
                <a16:creationId xmlns:a16="http://schemas.microsoft.com/office/drawing/2014/main" xmlns="" id="{AACE89F1-1781-705F-DA16-8A7C763143A6}"/>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922310" y="1155435"/>
            <a:ext cx="5405716" cy="3757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180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46D4B-130F-D72A-61EE-219BB86BFD3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18ED5DB8-DE37-0F17-AF31-AD48BD94A89E}"/>
              </a:ext>
            </a:extLst>
          </p:cNvPr>
          <p:cNvSpPr>
            <a:spLocks noGrp="1"/>
          </p:cNvSpPr>
          <p:nvPr>
            <p:ph idx="1"/>
          </p:nvPr>
        </p:nvSpPr>
        <p:spPr/>
        <p:txBody>
          <a:bodyPr/>
          <a:lstStyle/>
          <a:p>
            <a:r>
              <a:rPr lang="en-US" dirty="0"/>
              <a:t>This immediate protective response attempts to destroy, dilute, or isolate the cells or agents that may be at fault. </a:t>
            </a:r>
          </a:p>
          <a:p>
            <a:r>
              <a:rPr lang="en-US" dirty="0"/>
              <a:t>It is a normal and necessary prerequisite to healing.</a:t>
            </a:r>
          </a:p>
          <a:p>
            <a:r>
              <a:rPr lang="en-US" dirty="0"/>
              <a:t>Inflammation can also be harmful, particularly when it is directed at the wrong tissue or is overly exuberant. </a:t>
            </a:r>
          </a:p>
          <a:p>
            <a:r>
              <a:rPr lang="en-US" dirty="0"/>
              <a:t>For example, inappropriately directed inflammatory reactions that underlie autoimmune diseases</a:t>
            </a:r>
            <a:endParaRPr lang="en-IN" dirty="0"/>
          </a:p>
        </p:txBody>
      </p:sp>
    </p:spTree>
    <p:extLst>
      <p:ext uri="{BB962C8B-B14F-4D97-AF65-F5344CB8AC3E}">
        <p14:creationId xmlns:p14="http://schemas.microsoft.com/office/powerpoint/2010/main" xmlns="" val="89564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42BE6-9164-8EF5-B0FF-EC71E2AEDFB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713055AF-5F89-2BC9-5F86-7D728DA4F709}"/>
              </a:ext>
            </a:extLst>
          </p:cNvPr>
          <p:cNvPicPr>
            <a:picLocks noGrp="1" noChangeAspect="1"/>
          </p:cNvPicPr>
          <p:nvPr>
            <p:ph idx="1"/>
          </p:nvPr>
        </p:nvPicPr>
        <p:blipFill>
          <a:blip r:embed="rId2"/>
          <a:stretch>
            <a:fillRect/>
          </a:stretch>
        </p:blipFill>
        <p:spPr>
          <a:xfrm>
            <a:off x="4494629" y="826773"/>
            <a:ext cx="3202741" cy="5204454"/>
          </a:xfrm>
        </p:spPr>
      </p:pic>
    </p:spTree>
    <p:extLst>
      <p:ext uri="{BB962C8B-B14F-4D97-AF65-F5344CB8AC3E}">
        <p14:creationId xmlns:p14="http://schemas.microsoft.com/office/powerpoint/2010/main" xmlns="" val="384939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99BF5-3196-7432-1540-33A19F433B9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A493B853-B375-2D6F-945F-7FB30DB22A43}"/>
              </a:ext>
            </a:extLst>
          </p:cNvPr>
          <p:cNvSpPr>
            <a:spLocks noGrp="1"/>
          </p:cNvSpPr>
          <p:nvPr>
            <p:ph idx="1"/>
          </p:nvPr>
        </p:nvSpPr>
        <p:spPr/>
        <p:txBody>
          <a:bodyPr/>
          <a:lstStyle/>
          <a:p>
            <a:r>
              <a:rPr lang="en-US" dirty="0"/>
              <a:t>Hyperemia</a:t>
            </a:r>
          </a:p>
          <a:p>
            <a:r>
              <a:rPr lang="en-US" dirty="0"/>
              <a:t>Inc temperature</a:t>
            </a:r>
          </a:p>
          <a:p>
            <a:r>
              <a:rPr lang="en-US" dirty="0"/>
              <a:t>Redness</a:t>
            </a:r>
          </a:p>
          <a:p>
            <a:r>
              <a:rPr lang="en-US" dirty="0"/>
              <a:t>Inc permeability</a:t>
            </a:r>
          </a:p>
          <a:p>
            <a:endParaRPr lang="en-IN" dirty="0"/>
          </a:p>
        </p:txBody>
      </p:sp>
    </p:spTree>
    <p:extLst>
      <p:ext uri="{BB962C8B-B14F-4D97-AF65-F5344CB8AC3E}">
        <p14:creationId xmlns:p14="http://schemas.microsoft.com/office/powerpoint/2010/main" xmlns="" val="401600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0A53CA-9AAE-7361-6091-2ABE2C9D161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A0DE105F-4B59-5C56-9AEC-4C3A40EC653E}"/>
              </a:ext>
            </a:extLst>
          </p:cNvPr>
          <p:cNvSpPr>
            <a:spLocks noGrp="1"/>
          </p:cNvSpPr>
          <p:nvPr>
            <p:ph idx="1"/>
          </p:nvPr>
        </p:nvSpPr>
        <p:spPr/>
        <p:txBody>
          <a:bodyPr/>
          <a:lstStyle/>
          <a:p>
            <a:r>
              <a:rPr lang="en-US" dirty="0"/>
              <a:t>Pain                pressure of swelling                 nerve irritation             chemical</a:t>
            </a:r>
            <a:endParaRPr lang="en-IN" dirty="0"/>
          </a:p>
        </p:txBody>
      </p:sp>
    </p:spTree>
    <p:extLst>
      <p:ext uri="{BB962C8B-B14F-4D97-AF65-F5344CB8AC3E}">
        <p14:creationId xmlns:p14="http://schemas.microsoft.com/office/powerpoint/2010/main" xmlns="" val="343635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1006C-F912-7EB2-E3BD-3EB0D80CA18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85035CFF-9441-8109-C64B-9D4684D00BE4}"/>
              </a:ext>
            </a:extLst>
          </p:cNvPr>
          <p:cNvPicPr>
            <a:picLocks noGrp="1" noChangeAspect="1"/>
          </p:cNvPicPr>
          <p:nvPr>
            <p:ph idx="1"/>
          </p:nvPr>
        </p:nvPicPr>
        <p:blipFill>
          <a:blip r:embed="rId2"/>
          <a:stretch>
            <a:fillRect/>
          </a:stretch>
        </p:blipFill>
        <p:spPr>
          <a:xfrm>
            <a:off x="3004139" y="1492707"/>
            <a:ext cx="6865503" cy="4031399"/>
          </a:xfrm>
        </p:spPr>
      </p:pic>
    </p:spTree>
    <p:extLst>
      <p:ext uri="{BB962C8B-B14F-4D97-AF65-F5344CB8AC3E}">
        <p14:creationId xmlns:p14="http://schemas.microsoft.com/office/powerpoint/2010/main" xmlns="" val="1933903706"/>
      </p:ext>
    </p:extLst>
  </p:cSld>
  <p:clrMapOvr>
    <a:masterClrMapping/>
  </p:clrMapOvr>
</p:sld>
</file>

<file path=ppt/theme/theme1.xml><?xml version="1.0" encoding="utf-8"?>
<a:theme xmlns:a="http://schemas.openxmlformats.org/drawingml/2006/main" name="Wisp">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215</TotalTime>
  <Words>1092</Words>
  <Application>Microsoft Office PowerPoint</Application>
  <PresentationFormat>Custom</PresentationFormat>
  <Paragraphs>93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Wisp</vt:lpstr>
      <vt:lpstr>Wound care</vt:lpstr>
      <vt:lpstr>Slide 2</vt:lpstr>
      <vt:lpstr>Slide 3</vt:lpstr>
      <vt:lpstr>THE PHASES OF INFLAMMATION AND HEALING</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Chronic </vt:lpstr>
      <vt:lpstr>Factors affecting healing</vt:lpstr>
      <vt:lpstr>scale</vt:lpstr>
      <vt:lpstr>Current for healing </vt:lpstr>
      <vt:lpstr>Slide 37</vt:lpstr>
      <vt:lpstr>current</vt:lpstr>
      <vt:lpstr>Slide 39</vt:lpstr>
      <vt:lpstr>laser</vt:lpstr>
      <vt:lpstr>US</vt:lpstr>
      <vt:lpstr>Slide 42</vt:lpstr>
      <vt:lpstr>UVR</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care</dc:title>
  <dc:creator>yash jain</dc:creator>
  <cp:lastModifiedBy>DOSS PARKASH</cp:lastModifiedBy>
  <cp:revision>17</cp:revision>
  <dcterms:created xsi:type="dcterms:W3CDTF">2022-06-11T12:08:26Z</dcterms:created>
  <dcterms:modified xsi:type="dcterms:W3CDTF">2024-07-30T11:26:43Z</dcterms:modified>
</cp:coreProperties>
</file>